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83" r:id="rId5"/>
    <p:sldId id="273" r:id="rId6"/>
    <p:sldId id="274" r:id="rId7"/>
    <p:sldId id="285" r:id="rId8"/>
    <p:sldId id="287" r:id="rId9"/>
    <p:sldId id="284" r:id="rId10"/>
    <p:sldId id="275" r:id="rId11"/>
    <p:sldId id="276" r:id="rId12"/>
    <p:sldId id="288" r:id="rId13"/>
    <p:sldId id="266" r:id="rId14"/>
    <p:sldId id="277" r:id="rId15"/>
    <p:sldId id="289" r:id="rId16"/>
    <p:sldId id="267" r:id="rId17"/>
    <p:sldId id="278" r:id="rId18"/>
    <p:sldId id="290" r:id="rId19"/>
    <p:sldId id="279" r:id="rId20"/>
    <p:sldId id="292" r:id="rId21"/>
    <p:sldId id="293"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398997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400454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95281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51908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205673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5B72551-BBC8-438E-B4FC-2189E10F8A88}" type="datetimeFigureOut">
              <a:rPr lang="en-US" smtClean="0"/>
              <a:t>2/10/2020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130114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5B72551-BBC8-438E-B4FC-2189E10F8A88}" type="datetimeFigureOut">
              <a:rPr lang="en-US" smtClean="0"/>
              <a:t>2/10/2020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120916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5B72551-BBC8-438E-B4FC-2189E10F8A88}" type="datetimeFigureOut">
              <a:rPr lang="en-US" smtClean="0"/>
              <a:t>2/10/2020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3105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5B72551-BBC8-438E-B4FC-2189E10F8A88}" type="datetimeFigureOut">
              <a:rPr lang="en-US" smtClean="0"/>
              <a:t>2/10/2020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279632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B72551-BBC8-438E-B4FC-2189E10F8A88}" type="datetimeFigureOut">
              <a:rPr lang="en-US" smtClean="0"/>
              <a:t>2/10/2020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238842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B72551-BBC8-438E-B4FC-2189E10F8A88}" type="datetimeFigureOut">
              <a:rPr lang="en-US" smtClean="0"/>
              <a:t>2/10/2020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A5B19C0-62D8-4D19-A59C-336180DC1A4D}" type="slidenum">
              <a:rPr lang="en-US" smtClean="0"/>
              <a:t>‹#›</a:t>
            </a:fld>
            <a:endParaRPr lang="en-US"/>
          </a:p>
        </p:txBody>
      </p:sp>
    </p:spTree>
    <p:extLst>
      <p:ext uri="{BB962C8B-B14F-4D97-AF65-F5344CB8AC3E}">
        <p14:creationId xmlns:p14="http://schemas.microsoft.com/office/powerpoint/2010/main" val="369850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2551-BBC8-438E-B4FC-2189E10F8A88}" type="datetimeFigureOut">
              <a:rPr lang="en-US" smtClean="0"/>
              <a:t>2/10/2020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B19C0-62D8-4D19-A59C-336180DC1A4D}" type="slidenum">
              <a:rPr lang="en-US" smtClean="0"/>
              <a:t>‹#›</a:t>
            </a:fld>
            <a:endParaRPr lang="en-US"/>
          </a:p>
        </p:txBody>
      </p:sp>
    </p:spTree>
    <p:extLst>
      <p:ext uri="{BB962C8B-B14F-4D97-AF65-F5344CB8AC3E}">
        <p14:creationId xmlns:p14="http://schemas.microsoft.com/office/powerpoint/2010/main" val="17667718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Cell injury</a:t>
            </a:r>
            <a:endParaRPr lang="en-US" dirty="0"/>
          </a:p>
        </p:txBody>
      </p:sp>
      <p:sp>
        <p:nvSpPr>
          <p:cNvPr id="3" name="عنوان فرعي 2"/>
          <p:cNvSpPr>
            <a:spLocks noGrp="1"/>
          </p:cNvSpPr>
          <p:nvPr>
            <p:ph type="subTitle" idx="1"/>
          </p:nvPr>
        </p:nvSpPr>
        <p:spPr/>
        <p:txBody>
          <a:bodyPr>
            <a:normAutofit/>
          </a:bodyPr>
          <a:lstStyle/>
          <a:p>
            <a:r>
              <a:rPr lang="en-US" dirty="0" smtClean="0"/>
              <a:t>Changes in cellular structures and function in response to stress.</a:t>
            </a:r>
          </a:p>
          <a:p>
            <a:r>
              <a:rPr lang="en-US" dirty="0" smtClean="0"/>
              <a:t> </a:t>
            </a:r>
            <a:endParaRPr lang="en-US" dirty="0"/>
          </a:p>
        </p:txBody>
      </p:sp>
    </p:spTree>
    <p:extLst>
      <p:ext uri="{BB962C8B-B14F-4D97-AF65-F5344CB8AC3E}">
        <p14:creationId xmlns:p14="http://schemas.microsoft.com/office/powerpoint/2010/main" val="222556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Causes of fatty changes</a:t>
            </a:r>
            <a:endParaRPr lang="en-US" dirty="0"/>
          </a:p>
        </p:txBody>
      </p:sp>
      <p:sp>
        <p:nvSpPr>
          <p:cNvPr id="3" name="عنصر نائب للمحتوى 2"/>
          <p:cNvSpPr>
            <a:spLocks noGrp="1"/>
          </p:cNvSpPr>
          <p:nvPr>
            <p:ph idx="1"/>
          </p:nvPr>
        </p:nvSpPr>
        <p:spPr/>
        <p:txBody>
          <a:bodyPr/>
          <a:lstStyle/>
          <a:p>
            <a:r>
              <a:rPr lang="en-US" dirty="0" smtClean="0"/>
              <a:t>1.increase fatty acid.(</a:t>
            </a:r>
            <a:r>
              <a:rPr lang="en-US" dirty="0" err="1" smtClean="0"/>
              <a:t>obesity.starvation</a:t>
            </a:r>
            <a:r>
              <a:rPr lang="en-US" dirty="0" smtClean="0"/>
              <a:t>)</a:t>
            </a:r>
          </a:p>
          <a:p>
            <a:r>
              <a:rPr lang="en-US" dirty="0" smtClean="0"/>
              <a:t>2.increase </a:t>
            </a:r>
            <a:r>
              <a:rPr lang="en-US" dirty="0"/>
              <a:t>fatty </a:t>
            </a:r>
            <a:r>
              <a:rPr lang="en-US" dirty="0" smtClean="0"/>
              <a:t>acid synthesis in the liver</a:t>
            </a:r>
          </a:p>
          <a:p>
            <a:r>
              <a:rPr lang="en-US" dirty="0" smtClean="0"/>
              <a:t>3.decrease oxidation fatty acid (</a:t>
            </a:r>
            <a:r>
              <a:rPr lang="en-US" dirty="0" err="1" smtClean="0"/>
              <a:t>hipoxia</a:t>
            </a:r>
            <a:r>
              <a:rPr lang="en-US" dirty="0" smtClean="0"/>
              <a:t> and anemia) </a:t>
            </a:r>
          </a:p>
          <a:p>
            <a:r>
              <a:rPr lang="en-US" dirty="0" smtClean="0"/>
              <a:t>4.increase esterification of fatty acid to triglycerides( as </a:t>
            </a:r>
            <a:r>
              <a:rPr lang="en-US" dirty="0" err="1" smtClean="0"/>
              <a:t>alcoholsim</a:t>
            </a:r>
            <a:r>
              <a:rPr lang="en-US" dirty="0" smtClean="0"/>
              <a:t>)</a:t>
            </a:r>
          </a:p>
          <a:p>
            <a:r>
              <a:rPr lang="en-US" dirty="0" smtClean="0"/>
              <a:t>5.decrese synthesis of </a:t>
            </a:r>
            <a:r>
              <a:rPr lang="en-US" dirty="0" err="1" smtClean="0"/>
              <a:t>apoprotin</a:t>
            </a:r>
            <a:r>
              <a:rPr lang="en-US" dirty="0" smtClean="0"/>
              <a:t> (mal nutrition and alcohol or toxicity)</a:t>
            </a:r>
          </a:p>
          <a:p>
            <a:endParaRPr lang="en-US" dirty="0"/>
          </a:p>
        </p:txBody>
      </p:sp>
    </p:spTree>
    <p:extLst>
      <p:ext uri="{BB962C8B-B14F-4D97-AF65-F5344CB8AC3E}">
        <p14:creationId xmlns:p14="http://schemas.microsoft.com/office/powerpoint/2010/main" val="427565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rmAutofit fontScale="90000"/>
          </a:bodyPr>
          <a:lstStyle/>
          <a:p>
            <a:r>
              <a:rPr lang="en-US" dirty="0" smtClean="0"/>
              <a:t>sings</a:t>
            </a:r>
            <a:endParaRPr lang="en-US" dirty="0"/>
          </a:p>
        </p:txBody>
      </p:sp>
      <p:sp>
        <p:nvSpPr>
          <p:cNvPr id="3" name="عنصر نائب للمحتوى 2"/>
          <p:cNvSpPr>
            <a:spLocks noGrp="1"/>
          </p:cNvSpPr>
          <p:nvPr>
            <p:ph sz="half" idx="1"/>
          </p:nvPr>
        </p:nvSpPr>
        <p:spPr/>
        <p:txBody>
          <a:bodyPr>
            <a:normAutofit/>
          </a:bodyPr>
          <a:lstStyle/>
          <a:p>
            <a:r>
              <a:rPr lang="en-US" sz="3600" dirty="0" smtClean="0">
                <a:solidFill>
                  <a:srgbClr val="FF0000"/>
                </a:solidFill>
              </a:rPr>
              <a:t>Grossly..</a:t>
            </a:r>
          </a:p>
          <a:p>
            <a:r>
              <a:rPr lang="en-US" dirty="0" smtClean="0"/>
              <a:t>Liver enlarged </a:t>
            </a:r>
          </a:p>
          <a:p>
            <a:r>
              <a:rPr lang="en-US" dirty="0" smtClean="0"/>
              <a:t>Soft with round borders.</a:t>
            </a:r>
          </a:p>
          <a:p>
            <a:r>
              <a:rPr lang="en-US" dirty="0" smtClean="0"/>
              <a:t>Yellow in color.</a:t>
            </a:r>
          </a:p>
          <a:p>
            <a:r>
              <a:rPr lang="en-US" dirty="0" smtClean="0"/>
              <a:t>Greasy to touch</a:t>
            </a:r>
            <a:endParaRPr lang="en-US" dirty="0"/>
          </a:p>
        </p:txBody>
      </p:sp>
      <p:sp>
        <p:nvSpPr>
          <p:cNvPr id="4" name="عنصر نائب للمحتوى 3"/>
          <p:cNvSpPr>
            <a:spLocks noGrp="1"/>
          </p:cNvSpPr>
          <p:nvPr>
            <p:ph sz="half" idx="2"/>
          </p:nvPr>
        </p:nvSpPr>
        <p:spPr/>
        <p:txBody>
          <a:bodyPr>
            <a:normAutofit/>
          </a:bodyPr>
          <a:lstStyle/>
          <a:p>
            <a:r>
              <a:rPr lang="en-US" sz="3600" dirty="0" smtClean="0">
                <a:solidFill>
                  <a:srgbClr val="FF0000"/>
                </a:solidFill>
              </a:rPr>
              <a:t>Microscopically..</a:t>
            </a:r>
          </a:p>
          <a:p>
            <a:r>
              <a:rPr lang="en-US" dirty="0" smtClean="0"/>
              <a:t>Liver cell accumulate fat which appear in H </a:t>
            </a:r>
            <a:r>
              <a:rPr lang="en-US" dirty="0" err="1" smtClean="0"/>
              <a:t>andE</a:t>
            </a:r>
            <a:r>
              <a:rPr lang="en-US" dirty="0" smtClean="0"/>
              <a:t> stained.as clear </a:t>
            </a:r>
            <a:r>
              <a:rPr lang="en-US" dirty="0" err="1" smtClean="0"/>
              <a:t>vacules</a:t>
            </a:r>
            <a:r>
              <a:rPr lang="en-US" dirty="0" smtClean="0"/>
              <a:t>.</a:t>
            </a:r>
          </a:p>
          <a:p>
            <a:r>
              <a:rPr lang="en-US" dirty="0" smtClean="0"/>
              <a:t>These </a:t>
            </a:r>
            <a:r>
              <a:rPr lang="en-US" dirty="0" err="1" smtClean="0"/>
              <a:t>vacules</a:t>
            </a:r>
            <a:r>
              <a:rPr lang="en-US" dirty="0" smtClean="0"/>
              <a:t> small and then fuse </a:t>
            </a:r>
            <a:r>
              <a:rPr lang="en-US" dirty="0" err="1" smtClean="0"/>
              <a:t>toform</a:t>
            </a:r>
            <a:r>
              <a:rPr lang="en-US" dirty="0" smtClean="0"/>
              <a:t> large </a:t>
            </a:r>
            <a:r>
              <a:rPr lang="en-US" dirty="0" err="1" smtClean="0"/>
              <a:t>vacules</a:t>
            </a:r>
            <a:r>
              <a:rPr lang="en-US" dirty="0" smtClean="0"/>
              <a:t> which push the </a:t>
            </a:r>
            <a:r>
              <a:rPr lang="en-US" dirty="0" err="1" smtClean="0"/>
              <a:t>nucleuse</a:t>
            </a:r>
            <a:r>
              <a:rPr lang="en-US" dirty="0" smtClean="0"/>
              <a:t> to one side of cell .signet ring cell.</a:t>
            </a:r>
          </a:p>
          <a:p>
            <a:endParaRPr lang="en-US" dirty="0"/>
          </a:p>
        </p:txBody>
      </p:sp>
    </p:spTree>
    <p:extLst>
      <p:ext uri="{BB962C8B-B14F-4D97-AF65-F5344CB8AC3E}">
        <p14:creationId xmlns:p14="http://schemas.microsoft.com/office/powerpoint/2010/main" val="392027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Fatty changes </a:t>
            </a:r>
            <a:r>
              <a:rPr lang="en-US" dirty="0" smtClean="0"/>
              <a:t/>
            </a:r>
            <a:br>
              <a:rPr lang="en-US" dirty="0" smtClean="0"/>
            </a:br>
            <a:r>
              <a:rPr lang="en-US" dirty="0" smtClean="0"/>
              <a:t>_</a:t>
            </a:r>
            <a:endParaRPr lang="en-US" dirty="0"/>
          </a:p>
        </p:txBody>
      </p:sp>
      <p:pic>
        <p:nvPicPr>
          <p:cNvPr id="2050" name="Picture 2" descr="C:\Users\hp\Desktop\case141image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895600"/>
            <a:ext cx="4572001" cy="29717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95600"/>
            <a:ext cx="4191000" cy="312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9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000" dirty="0" smtClean="0">
                <a:solidFill>
                  <a:srgbClr val="C00000"/>
                </a:solidFill>
              </a:rPr>
              <a:t>4.Mucinous and </a:t>
            </a:r>
            <a:r>
              <a:rPr lang="en-US" sz="4000" dirty="0" err="1" smtClean="0">
                <a:solidFill>
                  <a:srgbClr val="C00000"/>
                </a:solidFill>
              </a:rPr>
              <a:t>myxomatous</a:t>
            </a:r>
            <a:r>
              <a:rPr lang="en-US" sz="4000" dirty="0" smtClean="0">
                <a:solidFill>
                  <a:srgbClr val="C00000"/>
                </a:solidFill>
              </a:rPr>
              <a:t> degeneration</a:t>
            </a:r>
            <a:r>
              <a:rPr lang="en-US" dirty="0" smtClean="0"/>
              <a:t/>
            </a:r>
            <a:br>
              <a:rPr lang="en-US" dirty="0" smtClean="0"/>
            </a:br>
            <a:endParaRPr lang="en-US" dirty="0"/>
          </a:p>
        </p:txBody>
      </p:sp>
      <p:sp>
        <p:nvSpPr>
          <p:cNvPr id="3" name="عنصر نائب للمحتوى 2"/>
          <p:cNvSpPr>
            <a:spLocks noGrp="1"/>
          </p:cNvSpPr>
          <p:nvPr>
            <p:ph idx="1"/>
          </p:nvPr>
        </p:nvSpPr>
        <p:spPr>
          <a:xfrm>
            <a:off x="457200" y="1219200"/>
            <a:ext cx="8229600" cy="4906963"/>
          </a:xfrm>
        </p:spPr>
        <p:txBody>
          <a:bodyPr>
            <a:normAutofit/>
          </a:bodyPr>
          <a:lstStyle/>
          <a:p>
            <a:r>
              <a:rPr lang="en-US" dirty="0" smtClean="0"/>
              <a:t>Normally.: </a:t>
            </a:r>
            <a:r>
              <a:rPr lang="en-US" dirty="0" err="1" smtClean="0"/>
              <a:t>Mucin</a:t>
            </a:r>
            <a:r>
              <a:rPr lang="en-US" dirty="0" smtClean="0"/>
              <a:t> secreted by mucous cell of mucous glands.(respiratory tract and GIT) </a:t>
            </a:r>
          </a:p>
          <a:p>
            <a:r>
              <a:rPr lang="en-US" dirty="0" smtClean="0"/>
              <a:t> </a:t>
            </a:r>
            <a:r>
              <a:rPr lang="en-US" dirty="0" err="1" smtClean="0"/>
              <a:t>Mucin</a:t>
            </a:r>
            <a:r>
              <a:rPr lang="en-US" dirty="0" smtClean="0"/>
              <a:t>, a glycoprotein, is its chief constituent. </a:t>
            </a:r>
            <a:r>
              <a:rPr lang="en-US" dirty="0" err="1" smtClean="0"/>
              <a:t>Mucin</a:t>
            </a:r>
            <a:r>
              <a:rPr lang="en-US" dirty="0" smtClean="0"/>
              <a:t> is normally produced by epithelial cells of mucous membranes and mucous glands, as well as by some connective tissues like in the umbilical cord. By convention, connective tissue </a:t>
            </a:r>
            <a:r>
              <a:rPr lang="en-US" dirty="0" err="1" smtClean="0"/>
              <a:t>mucin</a:t>
            </a:r>
            <a:r>
              <a:rPr lang="en-US" dirty="0" smtClean="0"/>
              <a:t> is termed </a:t>
            </a:r>
            <a:r>
              <a:rPr lang="en-US" dirty="0" err="1" smtClean="0"/>
              <a:t>myxoid</a:t>
            </a:r>
            <a:r>
              <a:rPr lang="en-US" dirty="0" smtClean="0"/>
              <a:t> (mucus like). Both types of </a:t>
            </a:r>
            <a:r>
              <a:rPr lang="en-US" dirty="0" err="1" smtClean="0"/>
              <a:t>mucin</a:t>
            </a:r>
            <a:endParaRPr lang="en-US" dirty="0" smtClean="0"/>
          </a:p>
          <a:p>
            <a:endParaRPr lang="en-US" dirty="0"/>
          </a:p>
        </p:txBody>
      </p:sp>
    </p:spTree>
    <p:extLst>
      <p:ext uri="{BB962C8B-B14F-4D97-AF65-F5344CB8AC3E}">
        <p14:creationId xmlns:p14="http://schemas.microsoft.com/office/powerpoint/2010/main" val="2650468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half" idx="1"/>
          </p:nvPr>
        </p:nvSpPr>
        <p:spPr/>
        <p:txBody>
          <a:bodyPr>
            <a:normAutofit/>
          </a:bodyPr>
          <a:lstStyle/>
          <a:p>
            <a:r>
              <a:rPr lang="en-US" sz="4400" dirty="0" err="1" smtClean="0">
                <a:solidFill>
                  <a:srgbClr val="FF0000"/>
                </a:solidFill>
              </a:rPr>
              <a:t>Groslly</a:t>
            </a:r>
            <a:r>
              <a:rPr lang="en-US" sz="4400" dirty="0" smtClean="0">
                <a:solidFill>
                  <a:srgbClr val="FF0000"/>
                </a:solidFill>
              </a:rPr>
              <a:t>..</a:t>
            </a:r>
          </a:p>
          <a:p>
            <a:r>
              <a:rPr lang="en-US" dirty="0" smtClean="0"/>
              <a:t>Pale grey transparent slimy fluid.</a:t>
            </a:r>
          </a:p>
          <a:p>
            <a:endParaRPr lang="en-US" dirty="0"/>
          </a:p>
        </p:txBody>
      </p:sp>
      <p:sp>
        <p:nvSpPr>
          <p:cNvPr id="4" name="عنصر نائب للمحتوى 3"/>
          <p:cNvSpPr>
            <a:spLocks noGrp="1"/>
          </p:cNvSpPr>
          <p:nvPr>
            <p:ph sz="half" idx="2"/>
          </p:nvPr>
        </p:nvSpPr>
        <p:spPr/>
        <p:txBody>
          <a:bodyPr>
            <a:normAutofit/>
          </a:bodyPr>
          <a:lstStyle/>
          <a:p>
            <a:r>
              <a:rPr lang="en-US" sz="3600" dirty="0" smtClean="0">
                <a:solidFill>
                  <a:srgbClr val="FF0000"/>
                </a:solidFill>
              </a:rPr>
              <a:t>Microscopically..</a:t>
            </a:r>
          </a:p>
          <a:p>
            <a:r>
              <a:rPr lang="en-US" dirty="0" smtClean="0"/>
              <a:t>Pale blue stain with Hand E staining.</a:t>
            </a:r>
          </a:p>
          <a:p>
            <a:r>
              <a:rPr lang="en-US" dirty="0" smtClean="0"/>
              <a:t>CT/(</a:t>
            </a:r>
            <a:r>
              <a:rPr lang="en-US" dirty="0" err="1" smtClean="0"/>
              <a:t>myxomatous</a:t>
            </a:r>
            <a:r>
              <a:rPr lang="en-US" dirty="0" smtClean="0"/>
              <a:t>)</a:t>
            </a:r>
          </a:p>
          <a:p>
            <a:r>
              <a:rPr lang="en-US" dirty="0" smtClean="0"/>
              <a:t>Few star shape with processes </a:t>
            </a:r>
            <a:r>
              <a:rPr lang="en-US" dirty="0" err="1" smtClean="0"/>
              <a:t>seprated</a:t>
            </a:r>
            <a:r>
              <a:rPr lang="en-US" dirty="0" smtClean="0"/>
              <a:t> by blue </a:t>
            </a:r>
            <a:r>
              <a:rPr lang="en-US" dirty="0" err="1" smtClean="0"/>
              <a:t>mucin</a:t>
            </a:r>
            <a:r>
              <a:rPr lang="en-US" dirty="0" smtClean="0"/>
              <a:t> with round </a:t>
            </a:r>
            <a:r>
              <a:rPr lang="en-US" dirty="0" err="1" smtClean="0"/>
              <a:t>hyperchromatic</a:t>
            </a:r>
            <a:r>
              <a:rPr lang="en-US" dirty="0" smtClean="0"/>
              <a:t> </a:t>
            </a:r>
            <a:r>
              <a:rPr lang="en-US" dirty="0" err="1" smtClean="0"/>
              <a:t>nucli</a:t>
            </a:r>
            <a:r>
              <a:rPr lang="en-US" dirty="0" smtClean="0"/>
              <a:t>.</a:t>
            </a:r>
          </a:p>
          <a:p>
            <a:r>
              <a:rPr lang="en-US" dirty="0" err="1" smtClean="0"/>
              <a:t>Cytoplasim</a:t>
            </a:r>
            <a:r>
              <a:rPr lang="en-US" dirty="0" smtClean="0"/>
              <a:t> is pale. </a:t>
            </a:r>
          </a:p>
          <a:p>
            <a:endParaRPr lang="en-US" dirty="0"/>
          </a:p>
        </p:txBody>
      </p:sp>
    </p:spTree>
    <p:extLst>
      <p:ext uri="{BB962C8B-B14F-4D97-AF65-F5344CB8AC3E}">
        <p14:creationId xmlns:p14="http://schemas.microsoft.com/office/powerpoint/2010/main" val="36985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Mucoid</a:t>
            </a:r>
            <a:r>
              <a:rPr lang="en-US" dirty="0" smtClean="0"/>
              <a:t> degeneration</a:t>
            </a:r>
            <a:endParaRPr lang="en-US" dirty="0"/>
          </a:p>
        </p:txBody>
      </p:sp>
      <p:pic>
        <p:nvPicPr>
          <p:cNvPr id="3074" name="Picture 2" descr="C:\Users\hp\Desktop\Figure-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77206"/>
            <a:ext cx="6553200" cy="477599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رابط كسهم مستقيم 3"/>
          <p:cNvCxnSpPr/>
          <p:nvPr/>
        </p:nvCxnSpPr>
        <p:spPr>
          <a:xfrm flipH="1">
            <a:off x="4343400" y="2362200"/>
            <a:ext cx="1676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3124200" y="2133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5029200" y="29718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73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txBody>
          <a:bodyPr>
            <a:noAutofit/>
          </a:bodyPr>
          <a:lstStyle/>
          <a:p>
            <a:r>
              <a:rPr lang="en-US" sz="6000" dirty="0" smtClean="0">
                <a:solidFill>
                  <a:srgbClr val="FF0000"/>
                </a:solidFill>
              </a:rPr>
              <a:t>sites</a:t>
            </a:r>
            <a:endParaRPr lang="en-US" sz="6000" dirty="0">
              <a:solidFill>
                <a:srgbClr val="FF0000"/>
              </a:solidFill>
            </a:endParaRPr>
          </a:p>
        </p:txBody>
      </p:sp>
      <p:sp>
        <p:nvSpPr>
          <p:cNvPr id="3" name="عنصر نائب للمحتوى 2"/>
          <p:cNvSpPr>
            <a:spLocks noGrp="1"/>
          </p:cNvSpPr>
          <p:nvPr>
            <p:ph idx="1"/>
          </p:nvPr>
        </p:nvSpPr>
        <p:spPr/>
        <p:txBody>
          <a:bodyPr/>
          <a:lstStyle/>
          <a:p>
            <a:r>
              <a:rPr lang="en-US" sz="3600" dirty="0" smtClean="0">
                <a:solidFill>
                  <a:srgbClr val="0070C0"/>
                </a:solidFill>
              </a:rPr>
              <a:t>1.Epithelial </a:t>
            </a:r>
            <a:r>
              <a:rPr lang="en-US" sz="3600" dirty="0">
                <a:solidFill>
                  <a:srgbClr val="0070C0"/>
                </a:solidFill>
              </a:rPr>
              <a:t>(</a:t>
            </a:r>
            <a:r>
              <a:rPr lang="en-US" sz="3600" dirty="0" err="1" smtClean="0">
                <a:solidFill>
                  <a:srgbClr val="0070C0"/>
                </a:solidFill>
              </a:rPr>
              <a:t>mucoid</a:t>
            </a:r>
            <a:r>
              <a:rPr lang="en-US" dirty="0" smtClean="0">
                <a:solidFill>
                  <a:srgbClr val="0070C0"/>
                </a:solidFill>
              </a:rPr>
              <a:t>) </a:t>
            </a:r>
            <a:r>
              <a:rPr lang="en-US" dirty="0" smtClean="0"/>
              <a:t>:Catarrhal inflammation of mucous membrane (e.g. of respiratory tract, alimentary tract, uterus). 2. Obstruction of duct leading to </a:t>
            </a:r>
            <a:r>
              <a:rPr lang="en-US" dirty="0" err="1" smtClean="0"/>
              <a:t>mucocele</a:t>
            </a:r>
            <a:r>
              <a:rPr lang="en-US" dirty="0" smtClean="0"/>
              <a:t> in the oral cavity and gallbladder.</a:t>
            </a:r>
          </a:p>
          <a:p>
            <a:r>
              <a:rPr lang="en-US" sz="4000" dirty="0" smtClean="0">
                <a:solidFill>
                  <a:srgbClr val="0070C0"/>
                </a:solidFill>
              </a:rPr>
              <a:t>2.C T</a:t>
            </a:r>
            <a:r>
              <a:rPr lang="en-US" sz="4000" dirty="0">
                <a:solidFill>
                  <a:srgbClr val="0070C0"/>
                </a:solidFill>
              </a:rPr>
              <a:t>/(</a:t>
            </a:r>
            <a:r>
              <a:rPr lang="en-US" sz="4000" dirty="0" err="1">
                <a:solidFill>
                  <a:srgbClr val="0070C0"/>
                </a:solidFill>
              </a:rPr>
              <a:t>myxomatous</a:t>
            </a:r>
            <a:r>
              <a:rPr lang="en-US" dirty="0" smtClean="0"/>
              <a:t>) present in:</a:t>
            </a:r>
          </a:p>
          <a:p>
            <a:r>
              <a:rPr lang="en-US" dirty="0" smtClean="0"/>
              <a:t>In sub cutaneous tissue of </a:t>
            </a:r>
            <a:r>
              <a:rPr lang="en-US" dirty="0" err="1" smtClean="0"/>
              <a:t>myxoma</a:t>
            </a:r>
            <a:r>
              <a:rPr lang="en-US" dirty="0" smtClean="0"/>
              <a:t> and C T of </a:t>
            </a:r>
            <a:r>
              <a:rPr lang="en-US" dirty="0" err="1" smtClean="0"/>
              <a:t>tumer</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1468286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800" dirty="0" smtClean="0">
                <a:solidFill>
                  <a:srgbClr val="FF0000"/>
                </a:solidFill>
              </a:rPr>
              <a:t>5. Hyaline degeneration</a:t>
            </a:r>
            <a:br>
              <a:rPr lang="en-US" sz="4800" dirty="0" smtClean="0">
                <a:solidFill>
                  <a:srgbClr val="FF0000"/>
                </a:solidFill>
              </a:rPr>
            </a:br>
            <a:endParaRPr lang="en-US" sz="4800" dirty="0">
              <a:solidFill>
                <a:srgbClr val="FF0000"/>
              </a:solidFill>
            </a:endParaRPr>
          </a:p>
        </p:txBody>
      </p:sp>
      <p:sp>
        <p:nvSpPr>
          <p:cNvPr id="3" name="عنصر نائب للمحتوى 2"/>
          <p:cNvSpPr>
            <a:spLocks noGrp="1"/>
          </p:cNvSpPr>
          <p:nvPr>
            <p:ph idx="1"/>
          </p:nvPr>
        </p:nvSpPr>
        <p:spPr/>
        <p:txBody>
          <a:bodyPr>
            <a:normAutofit/>
          </a:bodyPr>
          <a:lstStyle/>
          <a:p>
            <a:r>
              <a:rPr lang="en-US" sz="3600" dirty="0">
                <a:solidFill>
                  <a:schemeClr val="accent1">
                    <a:lumMod val="75000"/>
                  </a:schemeClr>
                </a:solidFill>
              </a:rPr>
              <a:t>means </a:t>
            </a:r>
            <a:r>
              <a:rPr lang="en-US" sz="3600" dirty="0" smtClean="0">
                <a:solidFill>
                  <a:schemeClr val="accent1">
                    <a:lumMod val="75000"/>
                  </a:schemeClr>
                </a:solidFill>
              </a:rPr>
              <a:t> deposition glassy</a:t>
            </a:r>
            <a:r>
              <a:rPr lang="en-US" sz="3600" dirty="0">
                <a:solidFill>
                  <a:schemeClr val="accent1">
                    <a:lumMod val="75000"/>
                  </a:schemeClr>
                </a:solidFill>
              </a:rPr>
              <a:t>, homogeneous, </a:t>
            </a:r>
            <a:r>
              <a:rPr lang="en-US" sz="3600" dirty="0" err="1">
                <a:solidFill>
                  <a:schemeClr val="accent1">
                    <a:lumMod val="75000"/>
                  </a:schemeClr>
                </a:solidFill>
              </a:rPr>
              <a:t>eosinophilic</a:t>
            </a:r>
            <a:r>
              <a:rPr lang="en-US" sz="3600" dirty="0">
                <a:solidFill>
                  <a:schemeClr val="accent1">
                    <a:lumMod val="75000"/>
                  </a:schemeClr>
                </a:solidFill>
              </a:rPr>
              <a:t> </a:t>
            </a:r>
            <a:r>
              <a:rPr lang="en-US" sz="3600" dirty="0" smtClean="0">
                <a:solidFill>
                  <a:schemeClr val="accent1">
                    <a:lumMod val="75000"/>
                  </a:schemeClr>
                </a:solidFill>
              </a:rPr>
              <a:t>protein </a:t>
            </a:r>
            <a:r>
              <a:rPr lang="en-US" sz="3600" dirty="0">
                <a:solidFill>
                  <a:schemeClr val="accent1">
                    <a:lumMod val="75000"/>
                  </a:schemeClr>
                </a:solidFill>
              </a:rPr>
              <a:t>material </a:t>
            </a:r>
            <a:r>
              <a:rPr lang="en-US" sz="3600" dirty="0" smtClean="0">
                <a:solidFill>
                  <a:schemeClr val="accent1">
                    <a:lumMod val="75000"/>
                  </a:schemeClr>
                </a:solidFill>
              </a:rPr>
              <a:t> either inside cell or in connective tissue.</a:t>
            </a:r>
          </a:p>
          <a:p>
            <a:r>
              <a:rPr lang="en-US" sz="3600" dirty="0" smtClean="0">
                <a:solidFill>
                  <a:srgbClr val="FF0000"/>
                </a:solidFill>
              </a:rPr>
              <a:t>A:Cellular </a:t>
            </a:r>
            <a:r>
              <a:rPr lang="en-US" sz="3600" dirty="0" err="1" smtClean="0">
                <a:solidFill>
                  <a:srgbClr val="FF0000"/>
                </a:solidFill>
              </a:rPr>
              <a:t>haylinosis</a:t>
            </a:r>
            <a:r>
              <a:rPr lang="en-US" dirty="0" smtClean="0"/>
              <a:t>:</a:t>
            </a:r>
          </a:p>
          <a:p>
            <a:r>
              <a:rPr lang="en-US" dirty="0" smtClean="0"/>
              <a:t>1,mallary…..liver of chronic </a:t>
            </a:r>
            <a:r>
              <a:rPr lang="en-US" dirty="0" err="1" smtClean="0"/>
              <a:t>alchoholism</a:t>
            </a:r>
            <a:endParaRPr lang="en-US" dirty="0" smtClean="0"/>
          </a:p>
          <a:p>
            <a:r>
              <a:rPr lang="en-US" dirty="0" smtClean="0"/>
              <a:t>2.corpora </a:t>
            </a:r>
            <a:r>
              <a:rPr lang="en-US" dirty="0" err="1" smtClean="0"/>
              <a:t>amylaca</a:t>
            </a:r>
            <a:r>
              <a:rPr lang="en-US" dirty="0" smtClean="0"/>
              <a:t>…..prostate of old male</a:t>
            </a:r>
          </a:p>
          <a:p>
            <a:r>
              <a:rPr lang="en-US" dirty="0" smtClean="0"/>
              <a:t>3.russel bodies……plasma cell in </a:t>
            </a:r>
            <a:r>
              <a:rPr lang="en-US" dirty="0" err="1" smtClean="0"/>
              <a:t>scleroma</a:t>
            </a:r>
            <a:r>
              <a:rPr lang="en-US" dirty="0" smtClean="0"/>
              <a:t>.  </a:t>
            </a:r>
            <a:endParaRPr lang="en-US" dirty="0"/>
          </a:p>
        </p:txBody>
      </p:sp>
    </p:spTree>
    <p:extLst>
      <p:ext uri="{BB962C8B-B14F-4D97-AF65-F5344CB8AC3E}">
        <p14:creationId xmlns:p14="http://schemas.microsoft.com/office/powerpoint/2010/main" val="2189688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smtClean="0"/>
              <a:t>Hyalin</a:t>
            </a:r>
            <a:r>
              <a:rPr lang="en-US" dirty="0" smtClean="0"/>
              <a:t> degeneration</a:t>
            </a:r>
            <a:br>
              <a:rPr lang="en-US" dirty="0" smtClean="0"/>
            </a:br>
            <a:endParaRPr lang="en-US" dirty="0"/>
          </a:p>
        </p:txBody>
      </p:sp>
      <p:pic>
        <p:nvPicPr>
          <p:cNvPr id="4098" name="Picture 2" descr="C:\Users\hp\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8527"/>
            <a:ext cx="403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تنزي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962400" cy="3581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رابط كسهم مستقيم 3"/>
          <p:cNvCxnSpPr/>
          <p:nvPr/>
        </p:nvCxnSpPr>
        <p:spPr>
          <a:xfrm flipH="1">
            <a:off x="2133600" y="1828800"/>
            <a:ext cx="137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flipV="1">
            <a:off x="2286000" y="3429000"/>
            <a:ext cx="533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V="1">
            <a:off x="5257800" y="2743200"/>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flipV="1">
            <a:off x="7772400" y="2895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سهم إلى اليمين 10"/>
          <p:cNvSpPr/>
          <p:nvPr/>
        </p:nvSpPr>
        <p:spPr>
          <a:xfrm>
            <a:off x="7391400" y="2209800"/>
            <a:ext cx="6477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سهم إلى اليمين 11"/>
          <p:cNvSpPr/>
          <p:nvPr/>
        </p:nvSpPr>
        <p:spPr>
          <a:xfrm>
            <a:off x="5410200" y="2895600"/>
            <a:ext cx="381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سهم إلى اليمين 12"/>
          <p:cNvSpPr/>
          <p:nvPr/>
        </p:nvSpPr>
        <p:spPr>
          <a:xfrm>
            <a:off x="1766455" y="4038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سهم إلى اليمين 13"/>
          <p:cNvSpPr/>
          <p:nvPr/>
        </p:nvSpPr>
        <p:spPr>
          <a:xfrm>
            <a:off x="1143000" y="2362200"/>
            <a:ext cx="100445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12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sz="4000" dirty="0" smtClean="0">
                <a:solidFill>
                  <a:srgbClr val="FF0000"/>
                </a:solidFill>
              </a:rPr>
              <a:t>B: connective tissue </a:t>
            </a:r>
            <a:r>
              <a:rPr lang="en-US" sz="4000" dirty="0" err="1" smtClean="0">
                <a:solidFill>
                  <a:srgbClr val="FF0000"/>
                </a:solidFill>
              </a:rPr>
              <a:t>hyalenosis</a:t>
            </a:r>
            <a:endParaRPr lang="en-US" sz="4000" dirty="0" smtClean="0">
              <a:solidFill>
                <a:srgbClr val="FF0000"/>
              </a:solidFill>
            </a:endParaRPr>
          </a:p>
          <a:p>
            <a:r>
              <a:rPr lang="en-US" dirty="0" smtClean="0"/>
              <a:t>1. wall of blood vessel.</a:t>
            </a:r>
          </a:p>
          <a:p>
            <a:r>
              <a:rPr lang="en-US" dirty="0" smtClean="0"/>
              <a:t>2. old scar, thrombi and </a:t>
            </a:r>
            <a:r>
              <a:rPr lang="en-US" dirty="0" err="1" smtClean="0"/>
              <a:t>tumers</a:t>
            </a:r>
            <a:r>
              <a:rPr lang="en-US" dirty="0" smtClean="0"/>
              <a:t>.</a:t>
            </a:r>
          </a:p>
          <a:p>
            <a:pPr marL="0" indent="0">
              <a:buNone/>
            </a:pPr>
            <a:r>
              <a:rPr lang="en-US" dirty="0" smtClean="0"/>
              <a:t> </a:t>
            </a:r>
          </a:p>
          <a:p>
            <a:endParaRPr lang="en-US" dirty="0"/>
          </a:p>
        </p:txBody>
      </p:sp>
    </p:spTree>
    <p:extLst>
      <p:ext uri="{BB962C8B-B14F-4D97-AF65-F5344CB8AC3E}">
        <p14:creationId xmlns:p14="http://schemas.microsoft.com/office/powerpoint/2010/main" val="52452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5300" dirty="0" smtClean="0">
                <a:solidFill>
                  <a:schemeClr val="tx2">
                    <a:lumMod val="60000"/>
                    <a:lumOff val="40000"/>
                  </a:schemeClr>
                </a:solidFill>
              </a:rPr>
              <a:t>Causes of cell injury</a:t>
            </a:r>
            <a:r>
              <a:rPr lang="en-US" dirty="0" smtClean="0"/>
              <a:t/>
            </a:r>
            <a:br>
              <a:rPr lang="en-US" dirty="0" smtClean="0"/>
            </a:br>
            <a:endParaRPr lang="en-US" dirty="0"/>
          </a:p>
        </p:txBody>
      </p:sp>
      <p:sp>
        <p:nvSpPr>
          <p:cNvPr id="3" name="عنصر نائب للمحتوى 2"/>
          <p:cNvSpPr>
            <a:spLocks noGrp="1"/>
          </p:cNvSpPr>
          <p:nvPr>
            <p:ph idx="1"/>
          </p:nvPr>
        </p:nvSpPr>
        <p:spPr>
          <a:xfrm>
            <a:off x="457200" y="914400"/>
            <a:ext cx="8229600" cy="5562600"/>
          </a:xfrm>
        </p:spPr>
        <p:txBody>
          <a:bodyPr>
            <a:noAutofit/>
          </a:bodyPr>
          <a:lstStyle/>
          <a:p>
            <a:r>
              <a:rPr lang="en-US" sz="3600" dirty="0" smtClean="0">
                <a:solidFill>
                  <a:srgbClr val="00B050"/>
                </a:solidFill>
              </a:rPr>
              <a:t>1.</a:t>
            </a:r>
            <a:r>
              <a:rPr lang="en-US" sz="2800" dirty="0" smtClean="0">
                <a:solidFill>
                  <a:srgbClr val="00B050"/>
                </a:solidFill>
              </a:rPr>
              <a:t> Hypoxia and </a:t>
            </a:r>
            <a:r>
              <a:rPr lang="en-US" sz="2800" dirty="0" err="1" smtClean="0">
                <a:solidFill>
                  <a:srgbClr val="00B050"/>
                </a:solidFill>
              </a:rPr>
              <a:t>ischaemia</a:t>
            </a:r>
            <a:r>
              <a:rPr lang="en-US" sz="2800" dirty="0" smtClean="0">
                <a:solidFill>
                  <a:srgbClr val="00B050"/>
                </a:solidFill>
              </a:rPr>
              <a:t> </a:t>
            </a:r>
            <a:endParaRPr lang="ar-IQ" sz="2800" dirty="0" smtClean="0">
              <a:solidFill>
                <a:srgbClr val="00B050"/>
              </a:solidFill>
            </a:endParaRPr>
          </a:p>
          <a:p>
            <a:r>
              <a:rPr lang="en-US" sz="3600" dirty="0" smtClean="0">
                <a:solidFill>
                  <a:schemeClr val="accent2"/>
                </a:solidFill>
              </a:rPr>
              <a:t>2.</a:t>
            </a:r>
            <a:r>
              <a:rPr lang="en-US" sz="2800" dirty="0" smtClean="0">
                <a:solidFill>
                  <a:schemeClr val="accent2"/>
                </a:solidFill>
              </a:rPr>
              <a:t> Physical agents( </a:t>
            </a:r>
            <a:r>
              <a:rPr lang="en-US" sz="2800" dirty="0">
                <a:solidFill>
                  <a:schemeClr val="accent2"/>
                </a:solidFill>
              </a:rPr>
              <a:t>heat and </a:t>
            </a:r>
            <a:r>
              <a:rPr lang="en-US" sz="2800" dirty="0" smtClean="0">
                <a:solidFill>
                  <a:schemeClr val="accent2"/>
                </a:solidFill>
              </a:rPr>
              <a:t>cold</a:t>
            </a:r>
            <a:r>
              <a:rPr lang="en-US" sz="2800" dirty="0">
                <a:solidFill>
                  <a:schemeClr val="accent2"/>
                </a:solidFill>
              </a:rPr>
              <a:t> </a:t>
            </a:r>
            <a:r>
              <a:rPr lang="en-US" sz="2800" dirty="0" smtClean="0">
                <a:solidFill>
                  <a:schemeClr val="accent2"/>
                </a:solidFill>
              </a:rPr>
              <a:t>,ultraviolet and </a:t>
            </a:r>
            <a:r>
              <a:rPr lang="en-US" sz="2800" dirty="0" err="1" smtClean="0">
                <a:solidFill>
                  <a:schemeClr val="accent2"/>
                </a:solidFill>
              </a:rPr>
              <a:t>truma</a:t>
            </a:r>
            <a:r>
              <a:rPr lang="en-US" sz="2800" dirty="0" smtClean="0">
                <a:solidFill>
                  <a:schemeClr val="accent2"/>
                </a:solidFill>
              </a:rPr>
              <a:t> )</a:t>
            </a:r>
            <a:endParaRPr lang="ar-IQ" sz="2800" dirty="0" smtClean="0">
              <a:solidFill>
                <a:schemeClr val="accent2"/>
              </a:solidFill>
            </a:endParaRPr>
          </a:p>
          <a:p>
            <a:r>
              <a:rPr lang="en-US" dirty="0" smtClean="0">
                <a:solidFill>
                  <a:srgbClr val="00B050"/>
                </a:solidFill>
              </a:rPr>
              <a:t>3</a:t>
            </a:r>
            <a:r>
              <a:rPr lang="en-US" sz="2800" dirty="0" smtClean="0">
                <a:solidFill>
                  <a:srgbClr val="00B050"/>
                </a:solidFill>
              </a:rPr>
              <a:t>. Chemical agents and </a:t>
            </a:r>
            <a:r>
              <a:rPr lang="en-US" sz="2800" dirty="0">
                <a:solidFill>
                  <a:srgbClr val="00B050"/>
                </a:solidFill>
              </a:rPr>
              <a:t>drugs </a:t>
            </a:r>
            <a:r>
              <a:rPr lang="en-US" sz="2800" dirty="0" smtClean="0">
                <a:solidFill>
                  <a:srgbClr val="00B050"/>
                </a:solidFill>
              </a:rPr>
              <a:t>(poisons </a:t>
            </a:r>
            <a:r>
              <a:rPr lang="en-US" sz="2800" dirty="0">
                <a:solidFill>
                  <a:srgbClr val="00B050"/>
                </a:solidFill>
              </a:rPr>
              <a:t>such as cyanide, arsenic, mercury; strong acids and </a:t>
            </a:r>
            <a:r>
              <a:rPr lang="en-US" sz="2800" dirty="0" smtClean="0">
                <a:solidFill>
                  <a:srgbClr val="00B050"/>
                </a:solidFill>
              </a:rPr>
              <a:t>alkalis and environmental pollutants)</a:t>
            </a:r>
            <a:endParaRPr lang="ar-IQ" sz="2800" dirty="0" smtClean="0">
              <a:solidFill>
                <a:srgbClr val="00B050"/>
              </a:solidFill>
            </a:endParaRPr>
          </a:p>
          <a:p>
            <a:r>
              <a:rPr lang="en-US" sz="2800" dirty="0" smtClean="0"/>
              <a:t> </a:t>
            </a:r>
            <a:r>
              <a:rPr lang="en-US" sz="2800" dirty="0" smtClean="0">
                <a:solidFill>
                  <a:schemeClr val="accent2">
                    <a:lumMod val="75000"/>
                  </a:schemeClr>
                </a:solidFill>
              </a:rPr>
              <a:t>4. Microbial </a:t>
            </a:r>
            <a:r>
              <a:rPr lang="en-US" sz="2800" dirty="0">
                <a:solidFill>
                  <a:schemeClr val="accent2">
                    <a:lumMod val="75000"/>
                  </a:schemeClr>
                </a:solidFill>
              </a:rPr>
              <a:t>agents caused by bacteria, </a:t>
            </a:r>
            <a:r>
              <a:rPr lang="en-US" sz="2800" dirty="0" err="1">
                <a:solidFill>
                  <a:schemeClr val="accent2">
                    <a:lumMod val="75000"/>
                  </a:schemeClr>
                </a:solidFill>
              </a:rPr>
              <a:t>rickettsiae</a:t>
            </a:r>
            <a:r>
              <a:rPr lang="en-US" sz="2800" dirty="0">
                <a:solidFill>
                  <a:schemeClr val="accent2">
                    <a:lumMod val="75000"/>
                  </a:schemeClr>
                </a:solidFill>
              </a:rPr>
              <a:t>, viruses, fungi, </a:t>
            </a:r>
            <a:r>
              <a:rPr lang="en-US" sz="2800" dirty="0" smtClean="0">
                <a:solidFill>
                  <a:schemeClr val="accent2">
                    <a:lumMod val="75000"/>
                  </a:schemeClr>
                </a:solidFill>
              </a:rPr>
              <a:t>protozoa and parasite</a:t>
            </a:r>
            <a:r>
              <a:rPr lang="en-US" sz="2800" dirty="0" smtClean="0"/>
              <a:t>)</a:t>
            </a:r>
            <a:endParaRPr lang="ar-IQ" sz="2800" dirty="0" smtClean="0"/>
          </a:p>
          <a:p>
            <a:r>
              <a:rPr lang="en-US" sz="2800" dirty="0" smtClean="0">
                <a:solidFill>
                  <a:srgbClr val="00B050"/>
                </a:solidFill>
              </a:rPr>
              <a:t>5. Immunologic agents ( </a:t>
            </a:r>
            <a:r>
              <a:rPr lang="en-US" sz="2800" dirty="0">
                <a:solidFill>
                  <a:srgbClr val="00B050"/>
                </a:solidFill>
              </a:rPr>
              <a:t>hypersensitivity reactions; anaphylactic reactions; and autoimmune diseases</a:t>
            </a:r>
            <a:r>
              <a:rPr lang="en-US" sz="2800" dirty="0"/>
              <a:t>.</a:t>
            </a:r>
            <a:endParaRPr lang="ar-IQ" sz="2800" dirty="0" smtClean="0"/>
          </a:p>
          <a:p>
            <a:r>
              <a:rPr lang="en-US" sz="2800" dirty="0" smtClean="0"/>
              <a:t>6. Nutritional derangements( starvation and obesity)</a:t>
            </a:r>
            <a:endParaRPr lang="ar-IQ" sz="2800" dirty="0" smtClean="0"/>
          </a:p>
          <a:p>
            <a:r>
              <a:rPr lang="en-US" sz="2800" dirty="0" smtClean="0"/>
              <a:t> </a:t>
            </a:r>
            <a:r>
              <a:rPr lang="en-US" sz="2800" dirty="0" smtClean="0">
                <a:solidFill>
                  <a:srgbClr val="00B050"/>
                </a:solidFill>
              </a:rPr>
              <a:t>7. Aging </a:t>
            </a:r>
            <a:endParaRPr lang="en-US" sz="2800" dirty="0">
              <a:solidFill>
                <a:srgbClr val="00B050"/>
              </a:solidFill>
            </a:endParaRPr>
          </a:p>
        </p:txBody>
      </p:sp>
    </p:spTree>
    <p:extLst>
      <p:ext uri="{BB962C8B-B14F-4D97-AF65-F5344CB8AC3E}">
        <p14:creationId xmlns:p14="http://schemas.microsoft.com/office/powerpoint/2010/main" val="172568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6.Amyloidosis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err="1" smtClean="0">
                <a:solidFill>
                  <a:srgbClr val="00B050"/>
                </a:solidFill>
              </a:rPr>
              <a:t>Amyloidsis</a:t>
            </a:r>
            <a:r>
              <a:rPr lang="en-US" dirty="0" smtClean="0"/>
              <a:t> is </a:t>
            </a:r>
            <a:r>
              <a:rPr lang="en-US" dirty="0" err="1" smtClean="0"/>
              <a:t>condtion</a:t>
            </a:r>
            <a:r>
              <a:rPr lang="en-US" dirty="0" smtClean="0"/>
              <a:t> in which </a:t>
            </a:r>
            <a:r>
              <a:rPr lang="en-US" dirty="0" err="1" smtClean="0"/>
              <a:t>theres</a:t>
            </a:r>
            <a:r>
              <a:rPr lang="en-US" dirty="0" smtClean="0"/>
              <a:t> </a:t>
            </a:r>
            <a:r>
              <a:rPr lang="en-US" dirty="0" err="1" smtClean="0"/>
              <a:t>depostion</a:t>
            </a:r>
            <a:r>
              <a:rPr lang="en-US" dirty="0" smtClean="0"/>
              <a:t> of abnormal extra cellular </a:t>
            </a:r>
            <a:r>
              <a:rPr lang="en-US" dirty="0" err="1" smtClean="0"/>
              <a:t>fibrillar</a:t>
            </a:r>
            <a:r>
              <a:rPr lang="en-US" dirty="0" smtClean="0"/>
              <a:t> protein( amyloid) in many tissue.</a:t>
            </a:r>
          </a:p>
          <a:p>
            <a:endParaRPr lang="en-US" dirty="0"/>
          </a:p>
          <a:p>
            <a:r>
              <a:rPr lang="en-US" dirty="0"/>
              <a:t>In general </a:t>
            </a:r>
            <a:r>
              <a:rPr lang="en-US" dirty="0" smtClean="0"/>
              <a:t>amyloid present </a:t>
            </a:r>
            <a:r>
              <a:rPr lang="en-US" dirty="0"/>
              <a:t>near basement </a:t>
            </a:r>
            <a:r>
              <a:rPr lang="en-US" dirty="0" smtClean="0"/>
              <a:t>membrane of blood vessels.</a:t>
            </a:r>
            <a:endParaRPr lang="en-US" dirty="0"/>
          </a:p>
          <a:p>
            <a:endParaRPr lang="en-US" dirty="0" smtClean="0"/>
          </a:p>
          <a:p>
            <a:endParaRPr lang="en-US" dirty="0"/>
          </a:p>
        </p:txBody>
      </p:sp>
    </p:spTree>
    <p:extLst>
      <p:ext uri="{BB962C8B-B14F-4D97-AF65-F5344CB8AC3E}">
        <p14:creationId xmlns:p14="http://schemas.microsoft.com/office/powerpoint/2010/main" val="4212577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sz="3600" dirty="0">
                <a:solidFill>
                  <a:srgbClr val="FF0000"/>
                </a:solidFill>
              </a:rPr>
              <a:t>Grossly</a:t>
            </a:r>
            <a:r>
              <a:rPr lang="en-US" dirty="0"/>
              <a:t>: appear brown with </a:t>
            </a:r>
            <a:r>
              <a:rPr lang="en-US" dirty="0" err="1"/>
              <a:t>iodin</a:t>
            </a:r>
            <a:r>
              <a:rPr lang="en-US" dirty="0"/>
              <a:t> and become blue with add </a:t>
            </a:r>
            <a:r>
              <a:rPr lang="en-US" dirty="0" err="1"/>
              <a:t>selphoric</a:t>
            </a:r>
            <a:r>
              <a:rPr lang="en-US" dirty="0"/>
              <a:t> </a:t>
            </a:r>
            <a:r>
              <a:rPr lang="en-US" dirty="0" smtClean="0"/>
              <a:t>acid</a:t>
            </a:r>
          </a:p>
          <a:p>
            <a:endParaRPr lang="en-US" dirty="0"/>
          </a:p>
          <a:p>
            <a:r>
              <a:rPr lang="en-US" dirty="0">
                <a:solidFill>
                  <a:schemeClr val="tx2">
                    <a:lumMod val="60000"/>
                    <a:lumOff val="40000"/>
                  </a:schemeClr>
                </a:solidFill>
              </a:rPr>
              <a:t>Microscopically..</a:t>
            </a:r>
          </a:p>
          <a:p>
            <a:r>
              <a:rPr lang="en-US" dirty="0"/>
              <a:t>Appear  </a:t>
            </a:r>
            <a:r>
              <a:rPr lang="en-US" dirty="0" err="1"/>
              <a:t>eosinophilic</a:t>
            </a:r>
            <a:r>
              <a:rPr lang="en-US" dirty="0"/>
              <a:t> with H and E stain.</a:t>
            </a:r>
          </a:p>
          <a:p>
            <a:r>
              <a:rPr lang="en-US" dirty="0"/>
              <a:t>Amyloid stain  red  by </a:t>
            </a:r>
            <a:r>
              <a:rPr lang="en-US" dirty="0" err="1"/>
              <a:t>congo</a:t>
            </a:r>
            <a:r>
              <a:rPr lang="en-US" dirty="0"/>
              <a:t> red </a:t>
            </a:r>
          </a:p>
          <a:p>
            <a:r>
              <a:rPr lang="en-US" dirty="0"/>
              <a:t>It also demonstrate by metachromatic stain (</a:t>
            </a:r>
            <a:r>
              <a:rPr lang="en-US" dirty="0" err="1"/>
              <a:t>genten</a:t>
            </a:r>
            <a:r>
              <a:rPr lang="en-US" dirty="0"/>
              <a:t> ,methyl, And crystal violet)</a:t>
            </a:r>
          </a:p>
          <a:p>
            <a:endParaRPr lang="en-US" dirty="0"/>
          </a:p>
        </p:txBody>
      </p:sp>
    </p:spTree>
    <p:extLst>
      <p:ext uri="{BB962C8B-B14F-4D97-AF65-F5344CB8AC3E}">
        <p14:creationId xmlns:p14="http://schemas.microsoft.com/office/powerpoint/2010/main" val="731976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Amyloidosis </a:t>
            </a:r>
            <a:endParaRPr lang="en-US" dirty="0"/>
          </a:p>
        </p:txBody>
      </p:sp>
      <p:pic>
        <p:nvPicPr>
          <p:cNvPr id="5122" name="Picture 2" descr="C:\Users\hp\Desktop\تنزيل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05025"/>
            <a:ext cx="33528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esktop\Amyloidosis,_lymph_node,_H&am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3829050"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رابط كسهم مستقيم 3"/>
          <p:cNvCxnSpPr/>
          <p:nvPr/>
        </p:nvCxnSpPr>
        <p:spPr>
          <a:xfrm flipH="1">
            <a:off x="5715000" y="35814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6858000" y="38100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5257800" y="3009900"/>
            <a:ext cx="7620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80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dirty="0" smtClean="0">
                <a:solidFill>
                  <a:schemeClr val="tx2">
                    <a:lumMod val="60000"/>
                    <a:lumOff val="40000"/>
                  </a:schemeClr>
                </a:solidFill>
              </a:rPr>
              <a:t>Type of cell injury</a:t>
            </a:r>
            <a:endParaRPr lang="en-US" sz="5400"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lnSpcReduction="10000"/>
          </a:bodyPr>
          <a:lstStyle/>
          <a:p>
            <a:r>
              <a:rPr lang="en-US" sz="3600" dirty="0" smtClean="0">
                <a:solidFill>
                  <a:schemeClr val="accent6">
                    <a:lumMod val="75000"/>
                  </a:schemeClr>
                </a:solidFill>
              </a:rPr>
              <a:t>Reversible changes </a:t>
            </a:r>
            <a:r>
              <a:rPr lang="en-US" dirty="0" smtClean="0"/>
              <a:t>(degeneration)</a:t>
            </a:r>
          </a:p>
          <a:p>
            <a:r>
              <a:rPr lang="en-US" sz="3600" dirty="0" smtClean="0">
                <a:solidFill>
                  <a:schemeClr val="accent6">
                    <a:lumMod val="75000"/>
                  </a:schemeClr>
                </a:solidFill>
              </a:rPr>
              <a:t>Irreversible changes </a:t>
            </a:r>
            <a:r>
              <a:rPr lang="en-US" dirty="0" smtClean="0"/>
              <a:t>(necrosis or</a:t>
            </a:r>
            <a:r>
              <a:rPr lang="en-US" dirty="0"/>
              <a:t> cell</a:t>
            </a:r>
            <a:r>
              <a:rPr lang="en-US" dirty="0" smtClean="0"/>
              <a:t> death)</a:t>
            </a:r>
          </a:p>
          <a:p>
            <a:r>
              <a:rPr lang="en-US" sz="4000" dirty="0" smtClean="0">
                <a:solidFill>
                  <a:schemeClr val="accent6">
                    <a:lumMod val="75000"/>
                  </a:schemeClr>
                </a:solidFill>
              </a:rPr>
              <a:t>Adaptation</a:t>
            </a:r>
            <a:r>
              <a:rPr lang="en-US" dirty="0" smtClean="0"/>
              <a:t>.</a:t>
            </a:r>
          </a:p>
          <a:p>
            <a:endParaRPr lang="en-US" dirty="0"/>
          </a:p>
          <a:p>
            <a:r>
              <a:rPr lang="en-US" sz="4400" dirty="0" smtClean="0">
                <a:solidFill>
                  <a:srgbClr val="FF0000"/>
                </a:solidFill>
              </a:rPr>
              <a:t>Degeneration</a:t>
            </a:r>
            <a:r>
              <a:rPr lang="en-US" dirty="0" smtClean="0"/>
              <a:t> :reversal change in which the cell return to normal after remove the stress or causative agents.  Ch. By. nucleus is normal.</a:t>
            </a:r>
            <a:endParaRPr lang="en-US" dirty="0"/>
          </a:p>
        </p:txBody>
      </p:sp>
    </p:spTree>
    <p:extLst>
      <p:ext uri="{BB962C8B-B14F-4D97-AF65-F5344CB8AC3E}">
        <p14:creationId xmlns:p14="http://schemas.microsoft.com/office/powerpoint/2010/main" val="3746260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 of degeneration</a:t>
            </a:r>
            <a:endParaRPr lang="en-US" dirty="0"/>
          </a:p>
        </p:txBody>
      </p:sp>
      <p:sp>
        <p:nvSpPr>
          <p:cNvPr id="3" name="عنصر نائب للمحتوى 2"/>
          <p:cNvSpPr>
            <a:spLocks noGrp="1"/>
          </p:cNvSpPr>
          <p:nvPr>
            <p:ph idx="1"/>
          </p:nvPr>
        </p:nvSpPr>
        <p:spPr/>
        <p:txBody>
          <a:bodyPr>
            <a:normAutofit/>
          </a:bodyPr>
          <a:lstStyle/>
          <a:p>
            <a:r>
              <a:rPr lang="en-US" sz="3600" dirty="0" smtClean="0">
                <a:solidFill>
                  <a:srgbClr val="C00000"/>
                </a:solidFill>
              </a:rPr>
              <a:t>1. cloudy  swelling.</a:t>
            </a:r>
          </a:p>
          <a:p>
            <a:r>
              <a:rPr lang="en-US" sz="3600" dirty="0" smtClean="0">
                <a:solidFill>
                  <a:srgbClr val="C00000"/>
                </a:solidFill>
              </a:rPr>
              <a:t>2.Hydropic degeneration.</a:t>
            </a:r>
          </a:p>
          <a:p>
            <a:r>
              <a:rPr lang="en-US" sz="3600" dirty="0" smtClean="0">
                <a:solidFill>
                  <a:srgbClr val="C00000"/>
                </a:solidFill>
              </a:rPr>
              <a:t>3.Fatty changes.</a:t>
            </a:r>
          </a:p>
          <a:p>
            <a:r>
              <a:rPr lang="en-US" sz="3600" dirty="0" smtClean="0">
                <a:solidFill>
                  <a:srgbClr val="C00000"/>
                </a:solidFill>
              </a:rPr>
              <a:t>4.mucoid and </a:t>
            </a:r>
            <a:r>
              <a:rPr lang="en-US" sz="3600" dirty="0" err="1" smtClean="0">
                <a:solidFill>
                  <a:srgbClr val="C00000"/>
                </a:solidFill>
              </a:rPr>
              <a:t>myxometuse</a:t>
            </a:r>
            <a:r>
              <a:rPr lang="en-US" sz="3600" dirty="0" smtClean="0">
                <a:solidFill>
                  <a:srgbClr val="C00000"/>
                </a:solidFill>
              </a:rPr>
              <a:t> degeneration.</a:t>
            </a:r>
          </a:p>
          <a:p>
            <a:r>
              <a:rPr lang="en-US" sz="3600" dirty="0" smtClean="0">
                <a:solidFill>
                  <a:srgbClr val="C00000"/>
                </a:solidFill>
              </a:rPr>
              <a:t>5.Hayalin degeneration</a:t>
            </a:r>
          </a:p>
          <a:p>
            <a:r>
              <a:rPr lang="en-US" sz="3600" dirty="0" smtClean="0">
                <a:solidFill>
                  <a:srgbClr val="C00000"/>
                </a:solidFill>
              </a:rPr>
              <a:t>6. Amyloid degeneration</a:t>
            </a:r>
            <a:r>
              <a:rPr lang="en-US" dirty="0" smtClean="0">
                <a:solidFill>
                  <a:srgbClr val="C00000"/>
                </a:solidFill>
              </a:rPr>
              <a:t>.</a:t>
            </a:r>
          </a:p>
          <a:p>
            <a:endParaRPr lang="en-US" dirty="0"/>
          </a:p>
        </p:txBody>
      </p:sp>
    </p:spTree>
    <p:extLst>
      <p:ext uri="{BB962C8B-B14F-4D97-AF65-F5344CB8AC3E}">
        <p14:creationId xmlns:p14="http://schemas.microsoft.com/office/powerpoint/2010/main" val="279815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Type of degeneration</a:t>
            </a:r>
            <a:br>
              <a:rPr lang="en-US" dirty="0" smtClean="0"/>
            </a:br>
            <a:endParaRPr lang="en-US" dirty="0"/>
          </a:p>
        </p:txBody>
      </p:sp>
      <p:sp>
        <p:nvSpPr>
          <p:cNvPr id="3" name="عنصر نائب للمحتوى 2"/>
          <p:cNvSpPr>
            <a:spLocks noGrp="1"/>
          </p:cNvSpPr>
          <p:nvPr>
            <p:ph idx="1"/>
          </p:nvPr>
        </p:nvSpPr>
        <p:spPr/>
        <p:txBody>
          <a:bodyPr/>
          <a:lstStyle/>
          <a:p>
            <a:r>
              <a:rPr lang="en-US" sz="4000" dirty="0" smtClean="0">
                <a:solidFill>
                  <a:srgbClr val="C00000"/>
                </a:solidFill>
              </a:rPr>
              <a:t>1.</a:t>
            </a:r>
            <a:r>
              <a:rPr lang="en-US" sz="4000" dirty="0">
                <a:solidFill>
                  <a:srgbClr val="C00000"/>
                </a:solidFill>
              </a:rPr>
              <a:t> Cloudy swelling </a:t>
            </a:r>
            <a:r>
              <a:rPr lang="en-US" dirty="0"/>
              <a:t>results from impaired regulation of sodium and potassium at the level of cell membrane. This results in intracellular accumulation of sodium and escape of potassium. This, in turn, leads to rapid flow of water into the cell to maintain </a:t>
            </a:r>
            <a:r>
              <a:rPr lang="en-US" dirty="0" err="1"/>
              <a:t>iso</a:t>
            </a:r>
            <a:r>
              <a:rPr lang="en-US" dirty="0"/>
              <a:t>-osmotic conditions and hence cellular swelling occurs</a:t>
            </a:r>
          </a:p>
          <a:p>
            <a:endParaRPr lang="en-US" dirty="0"/>
          </a:p>
        </p:txBody>
      </p:sp>
    </p:spTree>
    <p:extLst>
      <p:ext uri="{BB962C8B-B14F-4D97-AF65-F5344CB8AC3E}">
        <p14:creationId xmlns:p14="http://schemas.microsoft.com/office/powerpoint/2010/main" val="395466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82562"/>
          </a:xfrm>
        </p:spPr>
        <p:txBody>
          <a:bodyPr>
            <a:normAutofit fontScale="90000"/>
          </a:bodyPr>
          <a:lstStyle/>
          <a:p>
            <a:endParaRPr lang="en-US" dirty="0"/>
          </a:p>
        </p:txBody>
      </p:sp>
      <p:sp>
        <p:nvSpPr>
          <p:cNvPr id="3" name="عنصر نائب للمحتوى 2"/>
          <p:cNvSpPr>
            <a:spLocks noGrp="1"/>
          </p:cNvSpPr>
          <p:nvPr>
            <p:ph idx="1"/>
          </p:nvPr>
        </p:nvSpPr>
        <p:spPr>
          <a:xfrm>
            <a:off x="457200" y="685800"/>
            <a:ext cx="8229600" cy="5440363"/>
          </a:xfrm>
        </p:spPr>
        <p:txBody>
          <a:bodyPr>
            <a:normAutofit/>
          </a:bodyPr>
          <a:lstStyle/>
          <a:p>
            <a:r>
              <a:rPr lang="en-US" sz="3900" dirty="0">
                <a:solidFill>
                  <a:srgbClr val="C00000"/>
                </a:solidFill>
                <a:latin typeface="Times New Roman" pitchFamily="18" charset="0"/>
                <a:cs typeface="Times New Roman" pitchFamily="18" charset="0"/>
              </a:rPr>
              <a:t>2.Hydropic </a:t>
            </a:r>
            <a:r>
              <a:rPr lang="en-US" sz="3900" dirty="0" smtClean="0">
                <a:solidFill>
                  <a:srgbClr val="C00000"/>
                </a:solidFill>
                <a:latin typeface="Times New Roman" pitchFamily="18" charset="0"/>
                <a:cs typeface="Times New Roman" pitchFamily="18" charset="0"/>
              </a:rPr>
              <a:t>degeneration </a:t>
            </a:r>
            <a:r>
              <a:rPr lang="en-US" dirty="0" smtClean="0">
                <a:latin typeface="Times New Roman" pitchFamily="18" charset="0"/>
                <a:cs typeface="Times New Roman" pitchFamily="18" charset="0"/>
              </a:rPr>
              <a:t>:</a:t>
            </a:r>
            <a:r>
              <a:rPr lang="en-US" sz="4500" dirty="0" smtClean="0">
                <a:latin typeface="Times New Roman" pitchFamily="18" charset="0"/>
                <a:cs typeface="Times New Roman" pitchFamily="18" charset="0"/>
              </a:rPr>
              <a:t>Is sever form of cloudy swelling, in which accumulation vacuoles  of water in cytoplasm.</a:t>
            </a:r>
          </a:p>
          <a:p>
            <a:r>
              <a:rPr lang="en-US" sz="4500" dirty="0" err="1" smtClean="0">
                <a:latin typeface="Times New Roman" pitchFamily="18" charset="0"/>
                <a:cs typeface="Times New Roman" pitchFamily="18" charset="0"/>
              </a:rPr>
              <a:t>Accure</a:t>
            </a:r>
            <a:r>
              <a:rPr lang="en-US" sz="4500" dirty="0" smtClean="0">
                <a:latin typeface="Times New Roman" pitchFamily="18" charset="0"/>
                <a:cs typeface="Times New Roman" pitchFamily="18" charset="0"/>
              </a:rPr>
              <a:t> in liver.</a:t>
            </a:r>
          </a:p>
          <a:p>
            <a:r>
              <a:rPr lang="en-US" sz="4500" dirty="0" smtClean="0">
                <a:latin typeface="Times New Roman" pitchFamily="18" charset="0"/>
                <a:cs typeface="Times New Roman" pitchFamily="18" charset="0"/>
              </a:rPr>
              <a:t> caused by alcohol, CCL4 toxicity and viral </a:t>
            </a:r>
            <a:r>
              <a:rPr lang="en-US" sz="4500" dirty="0">
                <a:latin typeface="Times New Roman" pitchFamily="18" charset="0"/>
                <a:cs typeface="Times New Roman" pitchFamily="18" charset="0"/>
              </a:rPr>
              <a:t>hepatitis</a:t>
            </a:r>
            <a:r>
              <a:rPr lang="en-US" dirty="0" smtClean="0">
                <a:latin typeface="Times New Roman" pitchFamily="18" charset="0"/>
                <a:cs typeface="Times New Roman" pitchFamily="18" charset="0"/>
              </a:rPr>
              <a:t>.</a:t>
            </a:r>
          </a:p>
          <a:p>
            <a:endParaRPr lang="en-US" dirty="0" smtClean="0"/>
          </a:p>
          <a:p>
            <a:endParaRPr lang="en-US" dirty="0"/>
          </a:p>
        </p:txBody>
      </p:sp>
    </p:spTree>
    <p:extLst>
      <p:ext uri="{BB962C8B-B14F-4D97-AF65-F5344CB8AC3E}">
        <p14:creationId xmlns:p14="http://schemas.microsoft.com/office/powerpoint/2010/main" val="114010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 </a:t>
            </a:r>
            <a:r>
              <a:rPr lang="en-US" sz="3800" dirty="0">
                <a:solidFill>
                  <a:srgbClr val="FF0000"/>
                </a:solidFill>
                <a:latin typeface="Times New Roman" pitchFamily="18" charset="0"/>
                <a:cs typeface="Times New Roman" pitchFamily="18" charset="0"/>
              </a:rPr>
              <a:t>Grossly</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chemeClr val="accent1">
                    <a:lumMod val="60000"/>
                    <a:lumOff val="40000"/>
                  </a:schemeClr>
                </a:solidFill>
                <a:latin typeface="Times New Roman" pitchFamily="18" charset="0"/>
                <a:cs typeface="Times New Roman" pitchFamily="18" charset="0"/>
              </a:rPr>
              <a:t>the affected organ such as kidney, liver, pancreas, or heart muscle is enlarged due to swelling. The cut surface bulges outwards and is slightly opaque</a:t>
            </a:r>
            <a:r>
              <a:rPr lang="en-US" dirty="0">
                <a:latin typeface="Times New Roman" pitchFamily="18" charset="0"/>
                <a:cs typeface="Times New Roman" pitchFamily="18" charset="0"/>
              </a:rPr>
              <a:t>. </a:t>
            </a:r>
          </a:p>
          <a:p>
            <a:r>
              <a:rPr lang="en-US" sz="3800" dirty="0">
                <a:solidFill>
                  <a:srgbClr val="FF0000"/>
                </a:solidFill>
                <a:latin typeface="Times New Roman" pitchFamily="18" charset="0"/>
                <a:cs typeface="Times New Roman" pitchFamily="18" charset="0"/>
              </a:rPr>
              <a:t>Microscopically</a:t>
            </a:r>
            <a:r>
              <a:rPr lang="en-US" dirty="0">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it is </a:t>
            </a:r>
            <a:r>
              <a:rPr lang="en-US" dirty="0" err="1">
                <a:solidFill>
                  <a:schemeClr val="bg2">
                    <a:lumMod val="50000"/>
                  </a:schemeClr>
                </a:solidFill>
                <a:latin typeface="Times New Roman" pitchFamily="18" charset="0"/>
                <a:cs typeface="Times New Roman" pitchFamily="18" charset="0"/>
              </a:rPr>
              <a:t>characterised</a:t>
            </a:r>
            <a:r>
              <a:rPr lang="en-US" dirty="0">
                <a:solidFill>
                  <a:schemeClr val="bg2">
                    <a:lumMod val="50000"/>
                  </a:schemeClr>
                </a:solidFill>
                <a:latin typeface="Times New Roman" pitchFamily="18" charset="0"/>
                <a:cs typeface="Times New Roman" pitchFamily="18" charset="0"/>
              </a:rPr>
              <a:t> by the following features (Fig. 3.11): i) The cells are swollen and the microvasculature compressed. ii) Small clear vacuoles are seen in the cells and hence the term vacuolar degeneration. These vacuoles represent distended cisternae of the endoplasmic reticulum. iii) Small cytoplasmic blebs may be seen. iv) The nucleus may appear pale.</a:t>
            </a:r>
          </a:p>
          <a:p>
            <a:endParaRPr lang="en-US" dirty="0"/>
          </a:p>
        </p:txBody>
      </p:sp>
    </p:spTree>
    <p:extLst>
      <p:ext uri="{BB962C8B-B14F-4D97-AF65-F5344CB8AC3E}">
        <p14:creationId xmlns:p14="http://schemas.microsoft.com/office/powerpoint/2010/main" val="104288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C:\Users\hp\Desktop\general-pathology-lecture-1-introduction-cell-injury-41-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599"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2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sz="3900" dirty="0">
                <a:solidFill>
                  <a:srgbClr val="C00000"/>
                </a:solidFill>
              </a:rPr>
              <a:t>3.fatty change (</a:t>
            </a:r>
            <a:r>
              <a:rPr lang="en-US" sz="3900" dirty="0" err="1">
                <a:solidFill>
                  <a:srgbClr val="C00000"/>
                </a:solidFill>
              </a:rPr>
              <a:t>steatosis</a:t>
            </a:r>
            <a:r>
              <a:rPr lang="en-US" sz="3900" dirty="0">
                <a:solidFill>
                  <a:srgbClr val="C00000"/>
                </a:solidFill>
              </a:rPr>
              <a:t>)</a:t>
            </a:r>
          </a:p>
          <a:p>
            <a:r>
              <a:rPr lang="en-US" dirty="0"/>
              <a:t>Is abnormal accumulation of fat in cytoplasm of cell. It is especially common in the liver but may occur in other non-fatty tissues like the heart, skeletal muscle, kidneys (lipoid </a:t>
            </a:r>
            <a:r>
              <a:rPr lang="en-US" dirty="0" err="1"/>
              <a:t>nephrosis</a:t>
            </a:r>
            <a:r>
              <a:rPr lang="en-US" dirty="0"/>
              <a:t> or minimum change disease) and other organs.</a:t>
            </a:r>
          </a:p>
          <a:p>
            <a:endParaRPr lang="en-US" dirty="0"/>
          </a:p>
        </p:txBody>
      </p:sp>
    </p:spTree>
    <p:extLst>
      <p:ext uri="{BB962C8B-B14F-4D97-AF65-F5344CB8AC3E}">
        <p14:creationId xmlns:p14="http://schemas.microsoft.com/office/powerpoint/2010/main" val="1218358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848</Words>
  <Application>Microsoft Office PowerPoint</Application>
  <PresentationFormat>عرض على الشاشة (3:4)‏</PresentationFormat>
  <Paragraphs>87</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Cell injury</vt:lpstr>
      <vt:lpstr>Causes of cell injury </vt:lpstr>
      <vt:lpstr>Type of cell injury</vt:lpstr>
      <vt:lpstr>Type of degeneration</vt:lpstr>
      <vt:lpstr>Type of degeneration </vt:lpstr>
      <vt:lpstr>عرض تقديمي في PowerPoint</vt:lpstr>
      <vt:lpstr>عرض تقديمي في PowerPoint</vt:lpstr>
      <vt:lpstr>عرض تقديمي في PowerPoint</vt:lpstr>
      <vt:lpstr>عرض تقديمي في PowerPoint</vt:lpstr>
      <vt:lpstr>Causes of fatty changes</vt:lpstr>
      <vt:lpstr>sings</vt:lpstr>
      <vt:lpstr>Fatty changes  _</vt:lpstr>
      <vt:lpstr>4.Mucinous and myxomatous degeneration </vt:lpstr>
      <vt:lpstr>عرض تقديمي في PowerPoint</vt:lpstr>
      <vt:lpstr>Mucoid degeneration</vt:lpstr>
      <vt:lpstr>sites</vt:lpstr>
      <vt:lpstr>5. Hyaline degeneration </vt:lpstr>
      <vt:lpstr>Hyalin degeneration </vt:lpstr>
      <vt:lpstr>عرض تقديمي في PowerPoint</vt:lpstr>
      <vt:lpstr>6.Amyloidosis </vt:lpstr>
      <vt:lpstr>عرض تقديمي في PowerPoint</vt:lpstr>
      <vt:lpstr>Amyloidosis </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Windows User</cp:lastModifiedBy>
  <cp:revision>37</cp:revision>
  <dcterms:created xsi:type="dcterms:W3CDTF">2019-11-01T18:22:51Z</dcterms:created>
  <dcterms:modified xsi:type="dcterms:W3CDTF">2020-02-10T04:56:47Z</dcterms:modified>
</cp:coreProperties>
</file>